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9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sv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|1.</a:t>
            </a:r>
            <a:r>
              <a:rPr lang="zh-CN" altLang="en-US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印品黑体" panose="00000500000000000000" pitchFamily="2" charset="-122"/>
                <a:ea typeface="印品黑体" panose="00000500000000000000" pitchFamily="2" charset="-122"/>
                <a:sym typeface="印品黑体" panose="00000500000000000000" pitchFamily="2" charset="-122"/>
              </a:rPr>
              <a:t>《中华人民共和国安全生产法》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en-US"/>
              <a:t>关键条款：从业人员必须经专门安全培训，取得相应资格方可上岗（对应</a:t>
            </a:r>
            <a:r>
              <a:rPr lang="en-US" altLang="zh-CN"/>
              <a:t> “</a:t>
            </a:r>
            <a:r>
              <a:rPr lang="zh-CN" altLang="en-US"/>
              <a:t>上岗条件</a:t>
            </a:r>
            <a:r>
              <a:rPr lang="en-US" altLang="zh-CN"/>
              <a:t>” </a:t>
            </a:r>
            <a:r>
              <a:rPr lang="zh-CN" altLang="en-US"/>
              <a:t>中</a:t>
            </a:r>
            <a:r>
              <a:rPr lang="en-US" altLang="zh-CN"/>
              <a:t> “</a:t>
            </a:r>
            <a:r>
              <a:rPr lang="zh-CN" altLang="en-US"/>
              <a:t>培训考试合格、持证上岗</a:t>
            </a:r>
            <a:r>
              <a:rPr lang="en-US" altLang="zh-CN"/>
              <a:t>”</a:t>
            </a:r>
            <a:r>
              <a:rPr lang="zh-CN" altLang="en-US"/>
              <a:t>）。</a:t>
            </a:r>
            <a:r>
              <a:rPr lang="en-US" altLang="zh-CN"/>
              <a:t>|</a:t>
            </a:r>
            <a:r>
              <a:rPr lang="zh-CN" altLang="en-US"/>
              <a:t>煤矿生产具有一定的危险性，从业人员需要具备一定的安全知识和技能，才能胜任工作。通过专门的安全培训，可以让从业人员了解煤矿生产的安全规定、操作规程和应急处理方法，提高他们的安全意识和自我保护能力。</a:t>
            </a:r>
            <a:endParaRPr lang="zh-CN" altLang="en-US"/>
          </a:p>
          <a:p>
            <a:r>
              <a:rPr lang="en-US" altLang="zh-CN"/>
              <a:t>|</a:t>
            </a:r>
            <a:r>
              <a:rPr lang="zh-CN" altLang="en-US"/>
              <a:t>从业人员有权拒绝违章指挥、强令冒险作业（如拒绝</a:t>
            </a:r>
            <a:r>
              <a:rPr lang="en-US" altLang="zh-CN"/>
              <a:t> “</a:t>
            </a:r>
            <a:r>
              <a:rPr lang="zh-CN" altLang="en-US"/>
              <a:t>强行截割硬岩</a:t>
            </a:r>
            <a:r>
              <a:rPr lang="en-US" altLang="zh-CN"/>
              <a:t>”“</a:t>
            </a:r>
            <a:r>
              <a:rPr lang="zh-CN" altLang="en-US"/>
              <a:t>带载启动</a:t>
            </a:r>
            <a:r>
              <a:rPr lang="en-US" altLang="zh-CN"/>
              <a:t>” </a:t>
            </a:r>
            <a:r>
              <a:rPr lang="zh-CN" altLang="en-US"/>
              <a:t>等违规指令）。</a:t>
            </a:r>
            <a:r>
              <a:rPr lang="en-US" altLang="zh-CN"/>
              <a:t>|</a:t>
            </a:r>
            <a:r>
              <a:rPr lang="zh-CN" altLang="en-US"/>
              <a:t>在煤矿生产中，一些管理人员可能会为了追求产量和效率，忽视安全规定，强令从业人员进行违章作业。这种行为是非常危险的，容易导致事故的发生。从业人员有权拒绝这种违章指挥，保护自己的生命安全。</a:t>
            </a:r>
            <a:endParaRPr lang="zh-CN" altLang="en-US"/>
          </a:p>
          <a:p>
            <a:r>
              <a:rPr lang="en-US" altLang="zh-CN"/>
              <a:t>|</a:t>
            </a:r>
            <a:r>
              <a:rPr lang="zh-CN" altLang="en-US"/>
              <a:t>生产经营单位需为从业人员提供符合标准的劳动防护用品（如防尘口罩、安全帽等，保障司机在喷雾降尘不足时的健康）。</a:t>
            </a:r>
            <a:r>
              <a:rPr lang="en-US" altLang="zh-CN"/>
              <a:t>|</a:t>
            </a:r>
            <a:r>
              <a:rPr lang="zh-CN" altLang="en-US"/>
              <a:t>煤矿生产过程中会产生大量的煤尘和有害气体，对从业人员的身体健康造成危害。劳动防护用品可以有效地减少这些危害，保护从业人员的身体健康。例如，防尘口罩可以过滤空气中的煤尘，减少吸入量；安全帽可以保护头部免受物体打击。</a:t>
            </a:r>
            <a:endParaRPr lang="zh-CN" altLang="en-US"/>
          </a:p>
          <a:p>
            <a:r>
              <a:rPr lang="zh-CN" altLang="en-US"/>
              <a:t>岗位要求：司机需主动参加矿内安全培训，不无证上岗。安全培训是提高司机安全意识和操作技能的重要途径，司机要积极主动地参加培训，认真学习安全知识和操作规程。同时，要严格按照规定取得相应的资格证书，持证上岗，确保自己具备从事采煤机司机工作的资格。发现管理人员强令违规操作时，有权拒绝并上报。当司机发现管理人员强令违规操作时，不能盲目服从，要坚决拒绝，并及时向上级领导或相关部门报告，以避免事故的发生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421BE65-A5C7-4AFD-8F6B-EF5500F17A2C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D676848-F7CD-4142-AEC2-62EEC0F6B8E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3FCFADE-056D-49DE-A0C7-D8558E2DBA4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4111CA6-5B86-48A5-9A0A-CE48D89E79C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A205ABC-2CC8-4B3D-8B2C-C3F24CAD6C6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DB4276C-9578-45B6-9176-51E2ABCF6F0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D8516DF2-F1BC-4772-A72F-BC90DF032FC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A89CFB80-80D9-4627-95B3-406D4776C86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B8CEBB6F-23B5-45EF-AC4B-A9F7AD9F11C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93849E71-AD52-4BBA-ACF3-1C34E9CE262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5B44658C-2516-40BD-B412-03F93D48051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10" Type="http://schemas.openxmlformats.org/officeDocument/2006/relationships/tags" Target="../tags/tag4.xml" /><Relationship Id="rId11" Type="http://schemas.openxmlformats.org/officeDocument/2006/relationships/tags" Target="../tags/tag5.xml" /><Relationship Id="rId12" Type="http://schemas.openxmlformats.org/officeDocument/2006/relationships/tags" Target="../tags/tag6.xml" /><Relationship Id="rId13" Type="http://schemas.openxmlformats.org/officeDocument/2006/relationships/tags" Target="../tags/tag7.xml" /><Relationship Id="rId14" Type="http://schemas.openxmlformats.org/officeDocument/2006/relationships/tags" Target="../tags/tag8.xml" /><Relationship Id="rId15" Type="http://schemas.openxmlformats.org/officeDocument/2006/relationships/image" Target="../media/image11.png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png" /><Relationship Id="rId4" Type="http://schemas.openxmlformats.org/officeDocument/2006/relationships/tags" Target="../tags/tag1.xml" /><Relationship Id="rId5" Type="http://schemas.openxmlformats.org/officeDocument/2006/relationships/tags" Target="../tags/tag2.xml" /><Relationship Id="rId6" Type="http://schemas.openxmlformats.org/officeDocument/2006/relationships/image" Target="../media/image8.jpeg" /><Relationship Id="rId7" Type="http://schemas.openxmlformats.org/officeDocument/2006/relationships/image" Target="../media/image9.png" /><Relationship Id="rId8" Type="http://schemas.openxmlformats.org/officeDocument/2006/relationships/image" Target="../media/image10.svg" /><Relationship Id="rId9" Type="http://schemas.openxmlformats.org/officeDocument/2006/relationships/tags" Target="../tags/tag3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1055370" y="1130935"/>
            <a:ext cx="8798560" cy="5791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200">
                <a:solidFill>
                  <a:srgbClr val="17456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852170" y="3907138"/>
            <a:ext cx="10917648" cy="1377418"/>
            <a:chOff x="1055370" y="4046838"/>
            <a:chExt cx="10917648" cy="1377418"/>
          </a:xfrm>
        </p:grpSpPr>
        <p:pic>
          <p:nvPicPr>
            <p:cNvPr descr="4cb9a045-eb2b-47fe-b4f2-d1d7a03c1b67" id="6" name="图片占位符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055370" y="4089400"/>
              <a:ext cx="1334856" cy="1334856"/>
            </a:xfrm>
            <a:custGeom>
              <a:gdLst>
                <a:gd fmla="*/ 0 w 1219200" name="connisteX0"/>
                <a:gd fmla="*/ 609600 h 1219200" name="connsiteY0"/>
                <a:gd fmla="*/ 609600 w 1219200" name="connisteX1"/>
                <a:gd fmla="*/ 0 h 1219200" name="connsiteY1"/>
                <a:gd fmla="*/ 609600 w 1219200" name="connisteX2"/>
                <a:gd fmla="*/ 0 h 1219200" name="connsiteY2"/>
                <a:gd fmla="*/ 1219200 w 1219200" name="connisteX3"/>
                <a:gd fmla="*/ 609600 h 1219200" name="connsiteY3"/>
                <a:gd fmla="*/ 1219200 w 1219200" name="connisteX4"/>
                <a:gd fmla="*/ 609600 h 1219200" name="connsiteY4"/>
                <a:gd fmla="*/ 609600 w 1219200" name="connisteX5"/>
                <a:gd fmla="*/ 1219200 h 1219200" name="connsiteY5"/>
                <a:gd fmla="*/ 609600 w 1219200" name="connisteX6"/>
                <a:gd fmla="*/ 1219200 h 1219200" name="connsiteY6"/>
                <a:gd fmla="*/ 0 w 1219200" name="connisteX7"/>
                <a:gd fmla="*/ 609600 h 1219200" name="connsiteY7"/>
                <a:gd fmla="*/ 0 w 1219200" name="connisteX8"/>
                <a:gd fmla="*/ 609600 h 12192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219200" w="1219200">
                  <a:moveTo>
                    <a:pt x="0" y="609600"/>
                  </a:moveTo>
                  <a:cubicBezTo>
                    <a:pt x="0" y="272927"/>
                    <a:pt x="272927" y="0"/>
                    <a:pt x="609600" y="0"/>
                  </a:cubicBezTo>
                  <a:lnTo>
                    <a:pt x="609600" y="0"/>
                  </a:lnTo>
                  <a:cubicBezTo>
                    <a:pt x="946273" y="0"/>
                    <a:pt x="1219200" y="272927"/>
                    <a:pt x="1219200" y="609600"/>
                  </a:cubicBezTo>
                  <a:lnTo>
                    <a:pt x="1219200" y="609600"/>
                  </a:lnTo>
                  <a:cubicBezTo>
                    <a:pt x="1219200" y="946273"/>
                    <a:pt x="946273" y="1219200"/>
                    <a:pt x="609600" y="1219200"/>
                  </a:cubicBezTo>
                  <a:lnTo>
                    <a:pt x="609600" y="1219200"/>
                  </a:lnTo>
                  <a:cubicBezTo>
                    <a:pt x="272927" y="1219200"/>
                    <a:pt x="0" y="946273"/>
                    <a:pt x="0" y="609600"/>
                  </a:cubicBezTo>
                  <a:lnTo>
                    <a:pt x="0" y="609600"/>
                  </a:lnTo>
                  <a:close/>
                </a:path>
              </a:pathLst>
            </a:custGeom>
          </p:spPr>
        </p:pic>
        <p:sp>
          <p:nvSpPr>
            <p:cNvPr id="7" name="文本占位符 6"/>
            <p:cNvSpPr txBox="1"/>
            <p:nvPr>
              <p:custDataLst>
                <p:tags r:id="rId5"/>
              </p:custDataLst>
            </p:nvPr>
          </p:nvSpPr>
          <p:spPr>
            <a:xfrm>
              <a:off x="2473418" y="4046838"/>
              <a:ext cx="9499600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691D1B"/>
                  </a:solidFill>
                  <a:latin charset="-122" panose="02010600030101010101" typeface="庞门正道标题体"/>
                </a:rPr>
                <a:t>模板文字模板文字...</a:t>
              </a:r>
            </a:p>
          </p:txBody>
        </p:sp>
      </p:grpSp>
      <p:pic>
        <p:nvPicPr>
          <p:cNvPr id="9" name="图片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3" name="文本框 89"/>
          <p:cNvSpPr txBox="1">
            <a:spLocks noChangeArrowheads="1"/>
          </p:cNvSpPr>
          <p:nvPr/>
        </p:nvSpPr>
        <p:spPr bwMode="auto">
          <a:xfrm>
            <a:off x="1377315" y="206375"/>
            <a:ext cx="7162165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4" name="矩形 13"/>
          <p:cNvSpPr/>
          <p:nvPr/>
        </p:nvSpPr>
        <p:spPr>
          <a:xfrm>
            <a:off x="1498568" y="647699"/>
            <a:ext cx="3691014" cy="335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警告" id="24" name="图形 2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406400" y="1536700"/>
            <a:ext cx="6324600" cy="4572000"/>
            <a:chOff x="960" y="2640"/>
            <a:chExt cx="9960" cy="7200"/>
          </a:xfrm>
        </p:grpSpPr>
      </p:grpSp>
      <p:sp>
        <p:nvSpPr>
          <p:cNvPr id="28" name="文本占位符 5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558800" y="1943100"/>
            <a:ext cx="8147050" cy="609600"/>
          </a:xfrm>
          <a:prstGeom prst="rect">
            <a:avLst/>
          </a:prstGeom>
          <a:noFill/>
        </p:spPr>
        <p:txBody>
          <a:bodyPr anchor="t" bIns="0" lIns="0" rIns="0" rtlCol="0" tIns="0" vert="horz"/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sp>
        <p:nvSpPr>
          <p:cNvPr id="31" name="文本占位符 8"/>
          <p:cNvSpPr>
            <a:spLocks noGrp="1"/>
          </p:cNvSpPr>
          <p:nvPr>
            <p:custDataLst>
              <p:tags r:id="rId10"/>
            </p:custDataLst>
          </p:nvPr>
        </p:nvSpPr>
        <p:spPr>
          <a:xfrm>
            <a:off x="558800" y="3759200"/>
            <a:ext cx="8146415" cy="609600"/>
          </a:xfrm>
          <a:prstGeom prst="rect">
            <a:avLst/>
          </a:prstGeom>
          <a:noFill/>
        </p:spPr>
        <p:txBody>
          <a:bodyPr anchor="t" bIns="0" lIns="0" rIns="0" rtlCol="0" tIns="0" vert="horz"/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sp>
        <p:nvSpPr>
          <p:cNvPr id="34" name="文本占位符 11"/>
          <p:cNvSpPr>
            <a:spLocks noGrp="1"/>
          </p:cNvSpPr>
          <p:nvPr>
            <p:custDataLst>
              <p:tags r:id="rId11"/>
            </p:custDataLst>
          </p:nvPr>
        </p:nvSpPr>
        <p:spPr>
          <a:xfrm>
            <a:off x="558800" y="5397500"/>
            <a:ext cx="8147050" cy="609600"/>
          </a:xfrm>
          <a:prstGeom prst="rect">
            <a:avLst/>
          </a:prstGeom>
          <a:noFill/>
        </p:spPr>
        <p:txBody>
          <a:bodyPr anchor="t" bIns="0" lIns="0" rIns="0" rtlCol="0" tIns="0" vert="horz"/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grpSp>
        <p:nvGrpSpPr>
          <p:cNvPr id="1025" name="组合 1024"/>
          <p:cNvGrpSpPr/>
          <p:nvPr/>
        </p:nvGrpSpPr>
        <p:grpSpPr>
          <a:xfrm>
            <a:off x="406400" y="1536700"/>
            <a:ext cx="6324600" cy="4572000"/>
            <a:chExt cx="21600" cy="21600"/>
          </a:xfrm>
        </p:grpSpPr>
      </p:grpSp>
      <p:grpSp>
        <p:nvGrpSpPr>
          <p:cNvPr id="48" name="组合 47"/>
          <p:cNvGrpSpPr/>
          <p:nvPr/>
        </p:nvGrpSpPr>
        <p:grpSpPr>
          <a:xfrm>
            <a:off x="407670" y="3352800"/>
            <a:ext cx="6323330" cy="1181100"/>
            <a:chOff x="642" y="5280"/>
            <a:chExt cx="9958" cy="1860"/>
          </a:xfrm>
        </p:grpSpPr>
        <p:sp>
          <p:nvSpPr>
            <p:cNvPr id="30" name="文本占位符 7"/>
            <p:cNvSpPr>
              <a:spLocks noGrp="1"/>
            </p:cNvSpPr>
            <p:nvPr>
              <p:custDataLst>
                <p:tags r:id="rId12"/>
              </p:custDataLst>
            </p:nvPr>
          </p:nvSpPr>
          <p:spPr>
            <a:xfrm>
              <a:off x="880" y="5280"/>
              <a:ext cx="9720" cy="640"/>
            </a:xfrm>
            <a:prstGeom prst="rect">
              <a:avLst/>
            </a:prstGeom>
            <a:noFill/>
          </p:spPr>
          <p:txBody>
            <a:bodyPr anchor="t" bIns="0" lIns="0" rIns="0" rtlCol="0" tIns="0" vert="horz">
              <a:normAutofit/>
            </a:bodyPr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  <p:cxnSp>
          <p:nvCxnSpPr>
            <p:cNvPr id="44" name="直接连接符 43"/>
            <p:cNvCxnSpPr/>
            <p:nvPr/>
          </p:nvCxnSpPr>
          <p:spPr>
            <a:xfrm flipH="1">
              <a:off x="642" y="5400"/>
              <a:ext cx="0" cy="1741"/>
            </a:xfrm>
            <a:prstGeom prst="line">
              <a:avLst/>
            </a:prstGeom>
            <a:ln w="38100">
              <a:solidFill>
                <a:srgbClr val="3F48CC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49" name="组合 48"/>
          <p:cNvGrpSpPr/>
          <p:nvPr/>
        </p:nvGrpSpPr>
        <p:grpSpPr>
          <a:xfrm>
            <a:off x="407670" y="4991100"/>
            <a:ext cx="6323330" cy="1104900"/>
            <a:chOff x="642" y="7860"/>
            <a:chExt cx="9958" cy="1740"/>
          </a:xfrm>
        </p:grpSpPr>
        <p:sp>
          <p:nvSpPr>
            <p:cNvPr id="33" name="文本占位符 10"/>
            <p:cNvSpPr>
              <a:spLocks noGrp="1"/>
            </p:cNvSpPr>
            <p:nvPr>
              <p:custDataLst>
                <p:tags r:id="rId13"/>
              </p:custDataLst>
            </p:nvPr>
          </p:nvSpPr>
          <p:spPr>
            <a:xfrm>
              <a:off x="880" y="7860"/>
              <a:ext cx="9720" cy="640"/>
            </a:xfrm>
            <a:prstGeom prst="rect">
              <a:avLst/>
            </a:prstGeom>
            <a:noFill/>
          </p:spPr>
          <p:txBody>
            <a:bodyPr anchor="t" bIns="0" lIns="0" rIns="0" rtlCol="0" tIns="0" vert="horz">
              <a:normAutofit/>
            </a:bodyPr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  <p:cxnSp>
          <p:nvCxnSpPr>
            <p:cNvPr id="46" name="直接连接符 45"/>
            <p:cNvCxnSpPr/>
            <p:nvPr/>
          </p:nvCxnSpPr>
          <p:spPr>
            <a:xfrm flipH="1">
              <a:off x="642" y="7860"/>
              <a:ext cx="0" cy="1741"/>
            </a:xfrm>
            <a:prstGeom prst="line">
              <a:avLst/>
            </a:prstGeom>
            <a:ln w="38100">
              <a:solidFill>
                <a:srgbClr val="3F48CC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407670" y="1536700"/>
            <a:ext cx="11600815" cy="4559300"/>
            <a:chOff x="642" y="2420"/>
            <a:chExt cx="18269" cy="7180"/>
          </a:xfrm>
        </p:grpSpPr>
        <p:grpSp>
          <p:nvGrpSpPr>
            <p:cNvPr id="47" name="组合 46"/>
            <p:cNvGrpSpPr/>
            <p:nvPr/>
          </p:nvGrpSpPr>
          <p:grpSpPr>
            <a:xfrm>
              <a:off x="642" y="2420"/>
              <a:ext cx="9958" cy="2022"/>
              <a:chOff x="642" y="2420"/>
              <a:chExt cx="9958" cy="2022"/>
            </a:xfrm>
          </p:grpSpPr>
          <p:sp>
            <p:nvSpPr>
              <p:cNvPr id="27" name="文本占位符 4"/>
              <p:cNvSpPr>
                <a:spLocks noGrp="1"/>
              </p:cNvSpPr>
              <p:nvPr>
                <p:custDataLst>
                  <p:tags r:id="rId14"/>
                </p:custDataLst>
              </p:nvPr>
            </p:nvSpPr>
            <p:spPr>
              <a:xfrm>
                <a:off x="880" y="2420"/>
                <a:ext cx="9720" cy="640"/>
              </a:xfrm>
              <a:prstGeom prst="rect">
                <a:avLst/>
              </a:prstGeom>
              <a:noFill/>
            </p:spPr>
            <p:txBody>
              <a:bodyPr anchor="t" bIns="0" lIns="0" rIns="0" rtlCol="0" tIns="0" vert="horz">
                <a:normAutofit/>
              </a:bodyPr>
              <a:lstStyle>
                <a:defPPr>
                  <a:defRPr lang="zh-CN"/>
                </a:defPPr>
                <a:lvl1pPr algn="l" defTabSz="914400" eaLnBrk="1" hangingPunct="1" indent="0" latinLnBrk="0" marL="0" rtl="0">
                  <a:lnSpc>
                    <a:spcPct val="111000"/>
                  </a:lnSpc>
                  <a:spcBef>
                    <a:spcPct val="0"/>
                  </a:spcBef>
                  <a:spcAft>
                    <a:spcPct val="0"/>
                  </a:spcAft>
                  <a:buFont charset="0" pitchFamily="34" typeface="Arial"/>
                  <a:buNone/>
                  <a:defRPr b="0" kern="1200" spc="0" sz="2400">
                    <a:solidFill>
                      <a:schemeClr val="tx1"/>
                    </a:solidFill>
                    <a:latin typeface="+mn-ea"/>
                    <a:ea typeface="+mn-ea"/>
                    <a:cs typeface="+mn-cs"/>
                  </a:defRPr>
                </a:lvl1pPr>
                <a:lvl2pPr algn="l" defTabSz="914400" eaLnBrk="1" hangingPunct="1" indent="0" latinLnBrk="0" marL="685800" rtl="0">
                  <a:lnSpc>
                    <a:spcPct val="13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pc="0" sz="2000">
                    <a:solidFill>
                      <a:schemeClr val="tx1"/>
                    </a:solidFill>
                    <a:latin typeface="+mn-ea"/>
                    <a:ea typeface="+mn-ea"/>
                    <a:cs typeface="+mn-cs"/>
                  </a:defRPr>
                </a:lvl2pPr>
                <a:lvl3pPr algn="l" defTabSz="914400" eaLnBrk="1" hangingPunct="1" indent="0" latinLnBrk="0" marL="1143000" rtl="0">
                  <a:lnSpc>
                    <a:spcPct val="13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pc="0" sz="1800">
                    <a:solidFill>
                      <a:schemeClr val="tx1"/>
                    </a:solidFill>
                    <a:latin typeface="+mn-ea"/>
                    <a:ea typeface="+mn-ea"/>
                    <a:cs typeface="+mn-cs"/>
                  </a:defRPr>
                </a:lvl3pPr>
                <a:lvl4pPr algn="l" defTabSz="914400" eaLnBrk="1" hangingPunct="1" indent="0" latinLnBrk="0" marL="1600200" rtl="0">
                  <a:lnSpc>
                    <a:spcPct val="13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pc="0" sz="1800">
                    <a:solidFill>
                      <a:schemeClr val="tx1"/>
                    </a:solidFill>
                    <a:latin typeface="+mn-ea"/>
                    <a:ea typeface="+mn-ea"/>
                    <a:cs typeface="+mn-cs"/>
                  </a:defRPr>
                </a:lvl4pPr>
                <a:lvl5pPr algn="l" defTabSz="914400" eaLnBrk="1" hangingPunct="1" indent="0" latinLnBrk="0" marL="2057400" rtl="0">
                  <a:lnSpc>
                    <a:spcPct val="13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pc="0" sz="1800">
                    <a:solidFill>
                      <a:schemeClr val="tx1"/>
                    </a:solidFill>
                    <a:latin typeface="+mn-ea"/>
                    <a:ea typeface="+mn-ea"/>
                    <a:cs typeface="+mn-cs"/>
                  </a:defRPr>
                </a:lvl5pPr>
                <a:lvl6pPr algn="l" defTabSz="914400" eaLnBrk="1" hangingPunct="1" indent="-228600" latinLnBrk="0" marL="2514600" rtl="0">
                  <a:lnSpc>
                    <a:spcPct val="9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algn="l" defTabSz="914400" eaLnBrk="1" hangingPunct="1" indent="-228600" latinLnBrk="0" marL="2971800" rtl="0">
                  <a:lnSpc>
                    <a:spcPct val="9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algn="l" defTabSz="914400" eaLnBrk="1" hangingPunct="1" indent="-228600" latinLnBrk="0" marL="3429000" rtl="0">
                  <a:lnSpc>
                    <a:spcPct val="9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algn="l" defTabSz="914400" eaLnBrk="1" hangingPunct="1" indent="-228600" latinLnBrk="0" marL="3886200" rtl="0">
                  <a:lnSpc>
                    <a:spcPct val="90000"/>
                  </a:lnSpc>
                  <a:spcBef>
                    <a:spcPts val="500"/>
                  </a:spcBef>
                  <a:buFont charset="0" pitchFamily="34" typeface="Arial"/>
                  <a:buChar char="•"/>
                  <a:defRPr kern="1200" sz="18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sz="2000">
                    <a:solidFill>
                      <a:srgbClr val="C00000"/>
                    </a:solidFill>
                    <a:latin charset="-122" panose="020b0503020204020204" pitchFamily="34" typeface="微软雅黑"/>
                  </a:rPr>
                  <a:t>模板文字模板文字...</a:t>
                </a:r>
              </a:p>
            </p:txBody>
          </p:sp>
          <p:cxnSp>
            <p:nvCxnSpPr>
              <p:cNvPr id="45" name="直接连接符 44"/>
              <p:cNvCxnSpPr/>
              <p:nvPr/>
            </p:nvCxnSpPr>
            <p:spPr>
              <a:xfrm flipH="1">
                <a:off x="642" y="2702"/>
                <a:ext cx="0" cy="1741"/>
              </a:xfrm>
              <a:prstGeom prst="line">
                <a:avLst/>
              </a:prstGeom>
              <a:ln w="38100">
                <a:solidFill>
                  <a:srgbClr val="3F48CC"/>
                </a:solidFill>
              </a:ln>
            </p:spPr>
            <p:style>
              <a:lnRef idx="2">
                <a:schemeClr val="accent1"/>
              </a:lnRef>
              <a:fillRef idx="0">
                <a:srgbClr val="FFFFFF"/>
              </a:fillRef>
              <a:effectRef idx="0">
                <a:srgbClr val="FFFFFF"/>
              </a:effectRef>
              <a:fontRef idx="minor">
                <a:schemeClr val="tx1"/>
              </a:fontRef>
            </p:style>
          </p:cxnSp>
        </p:grpSp>
        <p:pic>
          <p:nvPicPr>
            <p:cNvPr descr="downloaded-image" id="51" name="图片 50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14279" y="2784"/>
              <a:ext cx="4632" cy="6817"/>
            </a:xfrm>
            <a:prstGeom prst="rect">
              <a:avLst/>
            </a:prstGeom>
          </p:spPr>
        </p:pic>
      </p:grp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  <p:cond delay="0" evt="onBegin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 id="7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id="13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5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9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1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7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8" nodeType="clickPar">
                      <p:stCondLst>
                        <p:cond delay="indefinite"/>
                        <p:cond delay="0" evt="onBegin">
                          <p:tn val="27"/>
                        </p:cond>
                      </p:stCondLst>
                      <p:childTnLst>
                        <p:par>
                          <p:cTn fill="hold" id="29">
                            <p:stCondLst>
                              <p:cond delay="0"/>
                            </p:stCondLst>
                            <p:childTnLst>
                              <p:par>
                                <p:cTn fill="hold" id="30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3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" nodeType="clickPar">
                      <p:stCondLst>
                        <p:cond delay="indefinite"/>
                        <p:cond delay="0" evt="onBegin">
                          <p:tn val="33"/>
                        </p:cond>
                      </p:stCondLst>
                      <p:childTnLst>
                        <p:par>
                          <p:cTn fill="hold" id="35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6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38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9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1" nodeType="clickPar">
                      <p:stCondLst>
                        <p:cond delay="indefinite"/>
                        <p:cond delay="0" evt="onBegin">
                          <p:tn val="40"/>
                        </p:cond>
                      </p:stCondLst>
                      <p:childTnLst>
                        <p:par>
                          <p:cTn fill="hold" id="42">
                            <p:stCondLst>
                              <p:cond delay="0"/>
                            </p:stCondLst>
                            <p:childTnLst>
                              <p:par>
                                <p:cTn fill="hold" id="43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45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6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7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8" nodeType="clickPar">
                      <p:stCondLst>
                        <p:cond delay="indefinite"/>
                        <p:cond delay="0" evt="onBegin">
                          <p:tn val="47"/>
                        </p:cond>
                      </p:stCondLst>
                      <p:childTnLst>
                        <p:par>
                          <p:cTn fill="hold" id="4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0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52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3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54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55" nodeType="clickPar">
                      <p:stCondLst>
                        <p:cond delay="indefinite"/>
                        <p:cond delay="0" evt="onBegin">
                          <p:tn val="54"/>
                        </p:cond>
                      </p:stCondLst>
                      <p:childTnLst>
                        <p:par>
                          <p:cTn fill="hold" id="56">
                            <p:stCondLst>
                              <p:cond delay="0"/>
                            </p:stCondLst>
                            <p:childTnLst>
                              <p:par>
                                <p:cTn fill="hold" id="57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59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6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61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62" nodeType="clickPar">
                      <p:stCondLst>
                        <p:cond delay="indefinite"/>
                        <p:cond delay="0" evt="onBegin">
                          <p:tn val="61"/>
                        </p:cond>
                      </p:stCondLst>
                      <p:childTnLst>
                        <p:par>
                          <p:cTn fill="hold" id="63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64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66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67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68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12"/>
      <p:bldP grpId="0" spid="13"/>
      <p:bldP grpId="0" spid="14"/>
      <p:bldP grpId="0" spid="28"/>
      <p:bldP grpId="0" spid="31"/>
      <p:bldP grpId="0" spid="34"/>
    </p:bldLst>
  </p:timing>
</p:sld>
</file>

<file path=ppt/tags/tag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PIC_SOURCE_TYPE" val="generate_slide_ai*{&quot;ai_type&quot;:&quot;generate_ppt&quot;,&quot;id&quot;:&quot;http://zh-ai-group.ks3-cn-beijing-internal.ksyun.com/image_generate/image_process/production/202511/4cb9a045-eb2b-47fe-b4f2-d1d7a03c1b67.jpg?Expires=1793862563&amp;AWSAccessKeyId=AKLT9NSy7kh8TIS1UzNqLRY2&amp;Signature=LPajOm%2FY%2BtBAUde9w23WXks9QTg%3D&quot;}*auto_qingqiu_ai_*1762326556049_20.178_29018ffef74a-slide-3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3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正文"/>
</p:tagLst>
</file>

<file path=ppt/tags/tag4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正文"/>
</p:tagLst>
</file>

<file path=ppt/tags/tag5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正文"/>
</p:tagLst>
</file>

<file path=ppt/tags/tag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PRESET_TEXT" val="单击此处添加项标题"/>
  <p:tag name="KSO_WM_UNIT_TYPE" val="l_h_a"/>
</p:tagLst>
</file>

<file path=ppt/tags/tag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9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10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0">
      <vt:lpstr>Arial</vt:lpstr>
      <vt:lpstr>Calibri</vt:lpstr>
      <vt:lpstr>微软雅黑</vt:lpstr>
      <vt:lpstr>等线 Light</vt:lpstr>
      <vt:lpstr>等线</vt:lpstr>
      <vt:lpstr>庞门正道标题体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2025-12-08T10:05:43.661</cp:lastPrinted>
  <dcterms:created xsi:type="dcterms:W3CDTF">2025-12-08T02:05:43Z</dcterms:created>
  <dcterms:modified xsi:type="dcterms:W3CDTF">2025-12-08T02:05:45Z</dcterms:modified>
</cp:coreProperties>
</file>

<file path=docProps/thumbnail.jpeg>
</file>